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9" r:id="rId2"/>
    <p:sldId id="290" r:id="rId3"/>
    <p:sldId id="291" r:id="rId4"/>
    <p:sldId id="292" r:id="rId5"/>
    <p:sldId id="293" r:id="rId6"/>
    <p:sldId id="282" r:id="rId7"/>
    <p:sldId id="284" r:id="rId8"/>
    <p:sldId id="281" r:id="rId9"/>
    <p:sldId id="279" r:id="rId10"/>
    <p:sldId id="283" r:id="rId11"/>
    <p:sldId id="296" r:id="rId12"/>
    <p:sldId id="300" r:id="rId13"/>
    <p:sldId id="263" r:id="rId14"/>
    <p:sldId id="274" r:id="rId15"/>
    <p:sldId id="275" r:id="rId16"/>
    <p:sldId id="276" r:id="rId17"/>
    <p:sldId id="302" r:id="rId18"/>
    <p:sldId id="287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4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2" y="4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037-B689-459C-B6C4-6FED172B8F1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F312-76BE-49D9-ACAB-F0CD73BF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037-B689-459C-B6C4-6FED172B8F1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F312-76BE-49D9-ACAB-F0CD73BF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037-B689-459C-B6C4-6FED172B8F1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F312-76BE-49D9-ACAB-F0CD73BF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0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037-B689-459C-B6C4-6FED172B8F1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F312-76BE-49D9-ACAB-F0CD73BF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037-B689-459C-B6C4-6FED172B8F1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F312-76BE-49D9-ACAB-F0CD73BF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037-B689-459C-B6C4-6FED172B8F1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F312-76BE-49D9-ACAB-F0CD73BF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3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037-B689-459C-B6C4-6FED172B8F1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F312-76BE-49D9-ACAB-F0CD73BF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0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037-B689-459C-B6C4-6FED172B8F1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F312-76BE-49D9-ACAB-F0CD73BF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2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037-B689-459C-B6C4-6FED172B8F1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F312-76BE-49D9-ACAB-F0CD73BF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037-B689-459C-B6C4-6FED172B8F1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F312-76BE-49D9-ACAB-F0CD73BF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037-B689-459C-B6C4-6FED172B8F1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F312-76BE-49D9-ACAB-F0CD73BF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2E037-B689-459C-B6C4-6FED172B8F1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3F312-76BE-49D9-ACAB-F0CD73BFA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E25eB3GJN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youtu.be/zJZ9fcNW-Q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D145627B-6F4F-224B-AAC0-D5E8BE60E5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100"/>
            <a:ext cx="4379496" cy="6858000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01CFAA64-B434-5044-B1DC-8912661A2F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367" y="4214559"/>
            <a:ext cx="3521013" cy="2024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7B1561-64A9-B540-9BDB-89BB286DD643}"/>
              </a:ext>
            </a:extLst>
          </p:cNvPr>
          <p:cNvSpPr/>
          <p:nvPr/>
        </p:nvSpPr>
        <p:spPr>
          <a:xfrm>
            <a:off x="5813377" y="618857"/>
            <a:ext cx="5036760" cy="2594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</a:rPr>
              <a:t>Streaming and the next generation of talent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800" i="1" dirty="0">
              <a:solidFill>
                <a:srgbClr val="000000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</a:rPr>
              <a:t>Luke O’Shaughnessy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</a:rPr>
              <a:t>Opera Europa</a:t>
            </a:r>
          </a:p>
        </p:txBody>
      </p:sp>
    </p:spTree>
    <p:extLst>
      <p:ext uri="{BB962C8B-B14F-4D97-AF65-F5344CB8AC3E}">
        <p14:creationId xmlns:p14="http://schemas.microsoft.com/office/powerpoint/2010/main" val="352465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91161" y="-674897"/>
            <a:ext cx="3088226" cy="3673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7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55551B-72EF-864D-B546-FCB2CDF298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349" y="2186180"/>
            <a:ext cx="1803348" cy="58014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18EC28-7DF6-B34A-8231-21465166B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6697" y="3158085"/>
            <a:ext cx="1405303" cy="7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- OPER!">
            <a:extLst>
              <a:ext uri="{FF2B5EF4-FFF2-40B4-BE49-F238E27FC236}">
                <a16:creationId xmlns:a16="http://schemas.microsoft.com/office/drawing/2014/main" id="{B207B410-1B6A-074F-AAA6-425A3E1F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4260" y="2891902"/>
            <a:ext cx="1316345" cy="131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 giornale della musica - Photos | Facebook">
            <a:extLst>
              <a:ext uri="{FF2B5EF4-FFF2-40B4-BE49-F238E27FC236}">
                <a16:creationId xmlns:a16="http://schemas.microsoft.com/office/drawing/2014/main" id="{410E0599-A022-1E4F-937D-CC05D8A5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737" y="826243"/>
            <a:ext cx="1305648" cy="13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ágina principal de la revista ÓPERA ACTUAL - Ópera Actual">
            <a:extLst>
              <a:ext uri="{FF2B5EF4-FFF2-40B4-BE49-F238E27FC236}">
                <a16:creationId xmlns:a16="http://schemas.microsoft.com/office/drawing/2014/main" id="{069A4CFB-9FCC-9243-AA64-95270D5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678" y="5727770"/>
            <a:ext cx="3379511" cy="96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ículo en revista especializada">
            <a:extLst>
              <a:ext uri="{FF2B5EF4-FFF2-40B4-BE49-F238E27FC236}">
                <a16:creationId xmlns:a16="http://schemas.microsoft.com/office/drawing/2014/main" id="{90986C88-603A-B440-B573-9242EB9B3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52"/>
          <a:stretch/>
        </p:blipFill>
        <p:spPr bwMode="auto">
          <a:xfrm>
            <a:off x="10817819" y="4514859"/>
            <a:ext cx="1471889" cy="13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assical Music Magazine joins the ISM's Make Music Work as media…">
            <a:extLst>
              <a:ext uri="{FF2B5EF4-FFF2-40B4-BE49-F238E27FC236}">
                <a16:creationId xmlns:a16="http://schemas.microsoft.com/office/drawing/2014/main" id="{6E02294F-AA13-5743-BEB1-9088B33B8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295"/>
          <a:stretch/>
        </p:blipFill>
        <p:spPr bwMode="auto">
          <a:xfrm>
            <a:off x="7210677" y="4166656"/>
            <a:ext cx="1540783" cy="81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pera Now - Mark Allen">
            <a:extLst>
              <a:ext uri="{FF2B5EF4-FFF2-40B4-BE49-F238E27FC236}">
                <a16:creationId xmlns:a16="http://schemas.microsoft.com/office/drawing/2014/main" id="{D89C4C94-4F47-2140-B835-6018225EC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88" b="34554"/>
          <a:stretch/>
        </p:blipFill>
        <p:spPr bwMode="auto">
          <a:xfrm>
            <a:off x="7017542" y="3230405"/>
            <a:ext cx="1887767" cy="5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CD1C81A-F54E-6041-82D8-9A6200F2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8222" y="4437832"/>
            <a:ext cx="1471889" cy="5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elcome to Opera Wire! - Opera Wire">
            <a:extLst>
              <a:ext uri="{FF2B5EF4-FFF2-40B4-BE49-F238E27FC236}">
                <a16:creationId xmlns:a16="http://schemas.microsoft.com/office/drawing/2014/main" id="{0A1379A5-72D5-9246-A1E6-9D0CEFDDB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6463" y="2269311"/>
            <a:ext cx="2165009" cy="5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text, store&#10;&#10;Description automatically generated">
            <a:extLst>
              <a:ext uri="{FF2B5EF4-FFF2-40B4-BE49-F238E27FC236}">
                <a16:creationId xmlns:a16="http://schemas.microsoft.com/office/drawing/2014/main" id="{102E994B-6D97-9F44-8201-8AC3DDA78A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26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1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231004-E699-3345-A8CA-4E4A2A37F781}"/>
              </a:ext>
            </a:extLst>
          </p:cNvPr>
          <p:cNvSpPr txBox="1"/>
          <p:nvPr/>
        </p:nvSpPr>
        <p:spPr>
          <a:xfrm>
            <a:off x="4857751" y="3097515"/>
            <a:ext cx="272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@</a:t>
            </a:r>
            <a:r>
              <a:rPr lang="en-GB" sz="2400" dirty="0" err="1">
                <a:solidFill>
                  <a:srgbClr val="C00000"/>
                </a:solidFill>
              </a:rPr>
              <a:t>operavision</a:t>
            </a:r>
            <a:endParaRPr lang="en-GB" sz="2400" dirty="0">
              <a:solidFill>
                <a:srgbClr val="C00000"/>
              </a:solidFill>
            </a:endParaRPr>
          </a:p>
          <a:p>
            <a:pPr algn="ctr"/>
            <a:r>
              <a:rPr lang="en-GB" sz="2400" dirty="0" err="1">
                <a:solidFill>
                  <a:srgbClr val="C00000"/>
                </a:solidFill>
              </a:rPr>
              <a:t>ouvre</a:t>
            </a:r>
            <a:r>
              <a:rPr lang="en-GB" sz="2400" dirty="0">
                <a:solidFill>
                  <a:srgbClr val="C00000"/>
                </a:solidFill>
              </a:rPr>
              <a:t> les </a:t>
            </a:r>
            <a:r>
              <a:rPr lang="en-GB" sz="2400" dirty="0" err="1">
                <a:solidFill>
                  <a:srgbClr val="C00000"/>
                </a:solidFill>
              </a:rPr>
              <a:t>portes</a:t>
            </a:r>
            <a:endParaRPr lang="en-GB" sz="2400" dirty="0">
              <a:solidFill>
                <a:srgbClr val="C00000"/>
              </a:solidFill>
            </a:endParaRPr>
          </a:p>
          <a:p>
            <a:pPr algn="ctr"/>
            <a:r>
              <a:rPr lang="en-GB" sz="2400" dirty="0">
                <a:solidFill>
                  <a:srgbClr val="C00000"/>
                </a:solidFill>
              </a:rPr>
              <a:t>des </a:t>
            </a:r>
            <a:r>
              <a:rPr lang="en-GB" sz="2400" dirty="0" err="1">
                <a:solidFill>
                  <a:srgbClr val="C00000"/>
                </a:solidFill>
              </a:rPr>
              <a:t>Opéras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sz="2400" dirty="0">
                <a:solidFill>
                  <a:srgbClr val="C00000"/>
                </a:solidFill>
              </a:rPr>
              <a:t>22 - 25 </a:t>
            </a:r>
            <a:r>
              <a:rPr lang="en-GB" sz="2400" dirty="0" err="1">
                <a:solidFill>
                  <a:srgbClr val="C00000"/>
                </a:solidFill>
              </a:rPr>
              <a:t>février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D9EEE33-F6D9-D14F-9184-9B5BC9C5DD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092" y="2855755"/>
            <a:ext cx="1144229" cy="2860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7E1585-513B-4C4E-B032-433593809A28}"/>
              </a:ext>
            </a:extLst>
          </p:cNvPr>
          <p:cNvSpPr txBox="1"/>
          <p:nvPr/>
        </p:nvSpPr>
        <p:spPr>
          <a:xfrm>
            <a:off x="1491981" y="5769396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22/02 17h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38CC9B-D20E-2647-A8C2-AE3D33FA1CCE}"/>
              </a:ext>
            </a:extLst>
          </p:cNvPr>
          <p:cNvSpPr txBox="1"/>
          <p:nvPr/>
        </p:nvSpPr>
        <p:spPr>
          <a:xfrm>
            <a:off x="3286304" y="5780929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23/02 17h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2941F5-CE84-9746-89DC-2E63CB0BF3BF}"/>
              </a:ext>
            </a:extLst>
          </p:cNvPr>
          <p:cNvSpPr txBox="1"/>
          <p:nvPr/>
        </p:nvSpPr>
        <p:spPr>
          <a:xfrm>
            <a:off x="5708159" y="5747310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24/02 17h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994F1A-6DEB-524E-AA74-012977F59B7B}"/>
              </a:ext>
            </a:extLst>
          </p:cNvPr>
          <p:cNvSpPr txBox="1"/>
          <p:nvPr/>
        </p:nvSpPr>
        <p:spPr>
          <a:xfrm>
            <a:off x="7952564" y="5784158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25/02 17h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A523F-E1C4-5D4D-8E09-D168F1681A18}"/>
              </a:ext>
            </a:extLst>
          </p:cNvPr>
          <p:cNvSpPr txBox="1"/>
          <p:nvPr/>
        </p:nvSpPr>
        <p:spPr>
          <a:xfrm>
            <a:off x="9938721" y="5786912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26/02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17h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066B3B9-B34D-3847-A871-18433F1C2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77" y="1882212"/>
            <a:ext cx="8944058" cy="42898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55D36F-85CC-1C46-BB99-20BDF76D6EA8}"/>
              </a:ext>
            </a:extLst>
          </p:cNvPr>
          <p:cNvSpPr/>
          <p:nvPr/>
        </p:nvSpPr>
        <p:spPr>
          <a:xfrm>
            <a:off x="4239457" y="575884"/>
            <a:ext cx="35239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330000"/>
                </a:solidFill>
              </a:rPr>
              <a:t>@</a:t>
            </a:r>
            <a:r>
              <a:rPr lang="en-GB" sz="3200" dirty="0" err="1">
                <a:solidFill>
                  <a:srgbClr val="330000"/>
                </a:solidFill>
              </a:rPr>
              <a:t>operavision</a:t>
            </a:r>
            <a:br>
              <a:rPr lang="en-GB" sz="3200" dirty="0">
                <a:solidFill>
                  <a:srgbClr val="330000"/>
                </a:solidFill>
              </a:rPr>
            </a:br>
            <a:r>
              <a:rPr lang="en-GB" sz="3200" dirty="0">
                <a:solidFill>
                  <a:srgbClr val="330000"/>
                </a:solidFill>
              </a:rPr>
              <a:t>First steps on TikTok</a:t>
            </a:r>
          </a:p>
        </p:txBody>
      </p:sp>
    </p:spTree>
    <p:extLst>
      <p:ext uri="{BB962C8B-B14F-4D97-AF65-F5344CB8AC3E}">
        <p14:creationId xmlns:p14="http://schemas.microsoft.com/office/powerpoint/2010/main" val="54692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231004-E699-3345-A8CA-4E4A2A37F781}"/>
              </a:ext>
            </a:extLst>
          </p:cNvPr>
          <p:cNvSpPr txBox="1"/>
          <p:nvPr/>
        </p:nvSpPr>
        <p:spPr>
          <a:xfrm>
            <a:off x="638986" y="299500"/>
            <a:ext cx="59772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rgbClr val="C00000"/>
              </a:solidFill>
            </a:endParaRPr>
          </a:p>
          <a:p>
            <a:r>
              <a:rPr lang="en-GB" sz="3600" dirty="0">
                <a:solidFill>
                  <a:srgbClr val="330000"/>
                </a:solidFill>
              </a:rPr>
              <a:t>Partnership with TikTok</a:t>
            </a:r>
          </a:p>
          <a:p>
            <a:pPr algn="ctr"/>
            <a:endParaRPr lang="en-GB" sz="3600" dirty="0">
              <a:solidFill>
                <a:srgbClr val="33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Willingness to provide advice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Extend reach of our operation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Compromises negotiated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endParaRPr lang="en-GB" sz="2400" dirty="0">
              <a:solidFill>
                <a:srgbClr val="C00000"/>
              </a:solidFill>
            </a:endParaRPr>
          </a:p>
          <a:p>
            <a:pPr algn="ctr"/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7E1585-513B-4C4E-B032-433593809A28}"/>
              </a:ext>
            </a:extLst>
          </p:cNvPr>
          <p:cNvSpPr txBox="1"/>
          <p:nvPr/>
        </p:nvSpPr>
        <p:spPr>
          <a:xfrm>
            <a:off x="1491981" y="5769396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22/02 17h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38CC9B-D20E-2647-A8C2-AE3D33FA1CCE}"/>
              </a:ext>
            </a:extLst>
          </p:cNvPr>
          <p:cNvSpPr txBox="1"/>
          <p:nvPr/>
        </p:nvSpPr>
        <p:spPr>
          <a:xfrm>
            <a:off x="3286304" y="5780929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23/02 17h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2941F5-CE84-9746-89DC-2E63CB0BF3BF}"/>
              </a:ext>
            </a:extLst>
          </p:cNvPr>
          <p:cNvSpPr txBox="1"/>
          <p:nvPr/>
        </p:nvSpPr>
        <p:spPr>
          <a:xfrm>
            <a:off x="5708159" y="5747310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24/02 17h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994F1A-6DEB-524E-AA74-012977F59B7B}"/>
              </a:ext>
            </a:extLst>
          </p:cNvPr>
          <p:cNvSpPr txBox="1"/>
          <p:nvPr/>
        </p:nvSpPr>
        <p:spPr>
          <a:xfrm>
            <a:off x="7952564" y="5784158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25/02 17h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A523F-E1C4-5D4D-8E09-D168F1681A18}"/>
              </a:ext>
            </a:extLst>
          </p:cNvPr>
          <p:cNvSpPr txBox="1"/>
          <p:nvPr/>
        </p:nvSpPr>
        <p:spPr>
          <a:xfrm>
            <a:off x="9938721" y="5786912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26/02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17h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7BC45AA-A408-D943-AC13-AC848CB9C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816" y="1237313"/>
            <a:ext cx="2644881" cy="4694663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DBF2C56-BC32-D84D-BD49-700FBE8E1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140" y="658790"/>
            <a:ext cx="3323780" cy="58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1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A7F7-6BAC-9943-A28F-DDA81A70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330000"/>
                </a:solidFill>
              </a:rPr>
              <a:t>Montpellier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F03DE-5E45-364C-B796-7759BB444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Link highlights video Montpellier</a:t>
            </a:r>
            <a:endParaRPr lang="en-GB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E0AEFF-88D8-D94F-A2C0-AC1D2BAA2C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008" y="1973898"/>
            <a:ext cx="4054792" cy="40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7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in a church&#10;&#10;Description automatically generated with low confidence">
            <a:extLst>
              <a:ext uri="{FF2B5EF4-FFF2-40B4-BE49-F238E27FC236}">
                <a16:creationId xmlns:a16="http://schemas.microsoft.com/office/drawing/2014/main" id="{047695EC-4396-2247-9555-29C868E99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7614" y="593566"/>
            <a:ext cx="11136772" cy="62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4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different&#10;&#10;Description automatically generated">
            <a:extLst>
              <a:ext uri="{FF2B5EF4-FFF2-40B4-BE49-F238E27FC236}">
                <a16:creationId xmlns:a16="http://schemas.microsoft.com/office/drawing/2014/main" id="{6A647E56-6399-234F-A92C-2223882E07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88F7C350-7F02-0542-9955-E11C6FD85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28" y="196770"/>
            <a:ext cx="11492372" cy="6464459"/>
          </a:xfrm>
        </p:spPr>
      </p:pic>
    </p:spTree>
    <p:extLst>
      <p:ext uri="{BB962C8B-B14F-4D97-AF65-F5344CB8AC3E}">
        <p14:creationId xmlns:p14="http://schemas.microsoft.com/office/powerpoint/2010/main" val="3050954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231004-E699-3345-A8CA-4E4A2A37F781}"/>
              </a:ext>
            </a:extLst>
          </p:cNvPr>
          <p:cNvSpPr txBox="1"/>
          <p:nvPr/>
        </p:nvSpPr>
        <p:spPr>
          <a:xfrm>
            <a:off x="557392" y="890343"/>
            <a:ext cx="105878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solidFill>
                <a:srgbClr val="C00000"/>
              </a:solidFill>
            </a:endParaRPr>
          </a:p>
          <a:p>
            <a:pPr algn="ctr"/>
            <a:r>
              <a:rPr lang="en-GB" sz="3600" dirty="0">
                <a:solidFill>
                  <a:srgbClr val="330000"/>
                </a:solidFill>
              </a:rPr>
              <a:t>Conclusions first steps</a:t>
            </a:r>
          </a:p>
          <a:p>
            <a:pPr algn="ctr"/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Opera is relatively unknown on the platform; TT offers the potential to introduce opera to a lot of young people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Finding the right content is trial and error 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TT algorithms are mysterious and competition is fierce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Working with TikTok staff can enhance your reach but be careful who is setting the agenda.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endParaRPr lang="en-GB" sz="2400" dirty="0">
              <a:solidFill>
                <a:srgbClr val="C00000"/>
              </a:solidFill>
            </a:endParaRPr>
          </a:p>
          <a:p>
            <a:pPr algn="ctr"/>
            <a:endParaRPr lang="en-GB" sz="2400" dirty="0">
              <a:solidFill>
                <a:srgbClr val="C00000"/>
              </a:solidFill>
            </a:endParaRPr>
          </a:p>
          <a:p>
            <a:pPr algn="ctr"/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7E1585-513B-4C4E-B032-433593809A28}"/>
              </a:ext>
            </a:extLst>
          </p:cNvPr>
          <p:cNvSpPr txBox="1"/>
          <p:nvPr/>
        </p:nvSpPr>
        <p:spPr>
          <a:xfrm>
            <a:off x="1491981" y="5769396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22/02 17h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38CC9B-D20E-2647-A8C2-AE3D33FA1CCE}"/>
              </a:ext>
            </a:extLst>
          </p:cNvPr>
          <p:cNvSpPr txBox="1"/>
          <p:nvPr/>
        </p:nvSpPr>
        <p:spPr>
          <a:xfrm>
            <a:off x="3286304" y="5780929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23/02 17h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2941F5-CE84-9746-89DC-2E63CB0BF3BF}"/>
              </a:ext>
            </a:extLst>
          </p:cNvPr>
          <p:cNvSpPr txBox="1"/>
          <p:nvPr/>
        </p:nvSpPr>
        <p:spPr>
          <a:xfrm>
            <a:off x="5708159" y="5747310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24/02 17h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994F1A-6DEB-524E-AA74-012977F59B7B}"/>
              </a:ext>
            </a:extLst>
          </p:cNvPr>
          <p:cNvSpPr txBox="1"/>
          <p:nvPr/>
        </p:nvSpPr>
        <p:spPr>
          <a:xfrm>
            <a:off x="7952564" y="5784158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25/02 17h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A523F-E1C4-5D4D-8E09-D168F1681A18}"/>
              </a:ext>
            </a:extLst>
          </p:cNvPr>
          <p:cNvSpPr txBox="1"/>
          <p:nvPr/>
        </p:nvSpPr>
        <p:spPr>
          <a:xfrm>
            <a:off x="9938721" y="5786912"/>
            <a:ext cx="120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26/02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17h</a:t>
            </a:r>
          </a:p>
        </p:txBody>
      </p:sp>
    </p:spTree>
    <p:extLst>
      <p:ext uri="{BB962C8B-B14F-4D97-AF65-F5344CB8AC3E}">
        <p14:creationId xmlns:p14="http://schemas.microsoft.com/office/powerpoint/2010/main" val="267539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21709" y="76776"/>
            <a:ext cx="959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/>
              <a:t>TikTok</a:t>
            </a:r>
            <a:endParaRPr lang="en-GB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62634" y="4382357"/>
            <a:ext cx="11486611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Encourage your young artists to publish from their accounts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Publish from your own institutional </a:t>
            </a:r>
            <a:r>
              <a:rPr lang="en-GB" sz="2400" dirty="0" err="1"/>
              <a:t>TikTok</a:t>
            </a:r>
            <a:r>
              <a:rPr lang="en-GB" sz="2400" dirty="0"/>
              <a:t> accounts </a:t>
            </a:r>
          </a:p>
          <a:p>
            <a:r>
              <a:rPr lang="en-GB" sz="2400" dirty="0"/>
              <a:t>-    If you don’t have one, send it to us in advance and we will publish on OV account</a:t>
            </a:r>
          </a:p>
          <a:p>
            <a:r>
              <a:rPr lang="en-GB" sz="2400" dirty="0"/>
              <a:t>-    We are encouraging other young artists to join the movement to give it some following</a:t>
            </a:r>
          </a:p>
          <a:p>
            <a:r>
              <a:rPr lang="en-GB" sz="2400" dirty="0"/>
              <a:t> 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77612-7EEA-EC4C-9832-E085A8A15D06}"/>
              </a:ext>
            </a:extLst>
          </p:cNvPr>
          <p:cNvSpPr/>
          <p:nvPr/>
        </p:nvSpPr>
        <p:spPr>
          <a:xfrm>
            <a:off x="6096000" y="615944"/>
            <a:ext cx="470095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/>
              <a:t>		</a:t>
            </a:r>
            <a:endParaRPr lang="en-FR" sz="1700" dirty="0"/>
          </a:p>
        </p:txBody>
      </p:sp>
      <p:sp>
        <p:nvSpPr>
          <p:cNvPr id="7" name="ZoneTexte 4"/>
          <p:cNvSpPr txBox="1"/>
          <p:nvPr/>
        </p:nvSpPr>
        <p:spPr>
          <a:xfrm>
            <a:off x="4414862" y="1301360"/>
            <a:ext cx="7214504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400" dirty="0"/>
              <a:t>Sing outside or from the nice place of your choice</a:t>
            </a:r>
            <a:br>
              <a:rPr lang="en-GB" sz="2400" dirty="0"/>
            </a:br>
            <a:r>
              <a:rPr lang="en-GB" sz="2400" dirty="0"/>
              <a:t>and write on screen: ‘</a:t>
            </a:r>
            <a:r>
              <a:rPr lang="en-GB" sz="2400" i="1" dirty="0"/>
              <a:t>Happy World Opera Day</a:t>
            </a:r>
            <a:r>
              <a:rPr lang="en-GB" sz="2400" dirty="0"/>
              <a:t>’</a:t>
            </a:r>
          </a:p>
          <a:p>
            <a:endParaRPr lang="en-GB" sz="2400" i="1" dirty="0"/>
          </a:p>
          <a:p>
            <a:r>
              <a:rPr lang="en-GB" sz="2400" dirty="0"/>
              <a:t>- Duration: up to 3 min but recommended 15-30 sec</a:t>
            </a:r>
          </a:p>
          <a:p>
            <a:r>
              <a:rPr lang="en-GB" sz="2400" dirty="0"/>
              <a:t>- Vertical format </a:t>
            </a:r>
          </a:p>
          <a:p>
            <a:r>
              <a:rPr lang="en-GB" sz="2400" dirty="0"/>
              <a:t>- Can be pre-recorded</a:t>
            </a:r>
            <a:br>
              <a:rPr lang="en-GB" sz="2400" dirty="0"/>
            </a:br>
            <a:r>
              <a:rPr lang="en-GB" sz="2400" dirty="0"/>
              <a:t>- N.B. Tag </a:t>
            </a:r>
            <a:r>
              <a:rPr lang="en-GB" sz="2400" b="1" dirty="0"/>
              <a:t>#</a:t>
            </a:r>
            <a:r>
              <a:rPr lang="en-GB" sz="2400" b="1" dirty="0" err="1"/>
              <a:t>worldoperaday</a:t>
            </a:r>
            <a:r>
              <a:rPr lang="en-GB" sz="2400" b="1" dirty="0"/>
              <a:t> </a:t>
            </a:r>
            <a:r>
              <a:rPr lang="en-GB" sz="2400" dirty="0"/>
              <a:t>and </a:t>
            </a:r>
            <a:r>
              <a:rPr lang="en-GB" sz="2400" b="1" dirty="0"/>
              <a:t>@</a:t>
            </a:r>
            <a:r>
              <a:rPr lang="en-GB" sz="2400" b="1" dirty="0" err="1"/>
              <a:t>operavision</a:t>
            </a:r>
            <a:r>
              <a:rPr lang="en-GB" sz="2400" b="1" dirty="0"/>
              <a:t> </a:t>
            </a:r>
            <a:r>
              <a:rPr lang="en-GB" sz="2400" dirty="0"/>
              <a:t>in description</a:t>
            </a:r>
          </a:p>
          <a:p>
            <a:endParaRPr lang="en-GB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28" y="360963"/>
            <a:ext cx="1910710" cy="3407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069" y="2213897"/>
            <a:ext cx="1034697" cy="1839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069" y="248820"/>
            <a:ext cx="1058355" cy="1899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7FB093-39A4-3C40-AA17-F29F44C8D8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493" y="248820"/>
            <a:ext cx="3004170" cy="10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263" y="4457639"/>
            <a:ext cx="5823490" cy="1280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79" y="4196478"/>
            <a:ext cx="3862247" cy="2225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43A04-CE4E-7E46-8796-3A008C8AD5E6}"/>
              </a:ext>
            </a:extLst>
          </p:cNvPr>
          <p:cNvSpPr txBox="1"/>
          <p:nvPr/>
        </p:nvSpPr>
        <p:spPr>
          <a:xfrm>
            <a:off x="4427034" y="1873405"/>
            <a:ext cx="4995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Luke O’Shaughnessy</a:t>
            </a:r>
          </a:p>
          <a:p>
            <a:r>
              <a:rPr lang="en-GB" sz="3200" i="1" dirty="0" err="1"/>
              <a:t>luke@opera-Europa.org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59325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15B5A27-C1DF-9447-B3F5-8E1F7D8A98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10"/>
            <a:ext cx="12192000" cy="68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2F1604-5FFB-7045-9831-5B034454B9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1"/>
            <a:ext cx="12192000" cy="6825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21B520-A82A-F644-A88B-AA848A732176}"/>
              </a:ext>
            </a:extLst>
          </p:cNvPr>
          <p:cNvSpPr txBox="1"/>
          <p:nvPr/>
        </p:nvSpPr>
        <p:spPr>
          <a:xfrm>
            <a:off x="9598463" y="3673642"/>
            <a:ext cx="928289" cy="463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9F4305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836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780EAF-1B3F-C74F-8348-B6A6F2C9C3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10"/>
            <a:ext cx="12192000" cy="68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407550-A269-3448-A115-43E2AFE97B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57"/>
            <a:ext cx="12192000" cy="67870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433ECD-C003-3448-B370-8658EC3F583C}"/>
              </a:ext>
            </a:extLst>
          </p:cNvPr>
          <p:cNvSpPr txBox="1"/>
          <p:nvPr/>
        </p:nvSpPr>
        <p:spPr>
          <a:xfrm>
            <a:off x="6154993" y="3370008"/>
            <a:ext cx="5365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93904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6418" y="603574"/>
            <a:ext cx="959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25 October 2021 – Young Artists’ Programme</a:t>
            </a:r>
          </a:p>
        </p:txBody>
      </p:sp>
      <p:pic>
        <p:nvPicPr>
          <p:cNvPr id="10" name="Picture 9" descr="Letter&#10;&#10;Description automatically generated with medium confidence">
            <a:extLst>
              <a:ext uri="{FF2B5EF4-FFF2-40B4-BE49-F238E27FC236}">
                <a16:creationId xmlns:a16="http://schemas.microsoft.com/office/drawing/2014/main" id="{5F088A92-F3CC-FF40-9770-7158DE03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233" y="3729863"/>
            <a:ext cx="9143532" cy="3128137"/>
          </a:xfrm>
          <a:prstGeom prst="rect">
            <a:avLst/>
          </a:prstGeom>
        </p:spPr>
      </p:pic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9EABF5D-5E0A-6B47-949D-0EF73E173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423" y="312748"/>
            <a:ext cx="8611154" cy="35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7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79322" y="366161"/>
            <a:ext cx="959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is happening on 25 October 2021?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7876" y="1051864"/>
            <a:ext cx="4974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10:00 New National </a:t>
            </a:r>
            <a:r>
              <a:rPr lang="fr-FR" sz="2400" dirty="0" err="1"/>
              <a:t>Theatre</a:t>
            </a:r>
            <a:r>
              <a:rPr lang="fr-FR" sz="2400" dirty="0"/>
              <a:t> Tokyo</a:t>
            </a:r>
            <a:endParaRPr lang="en-GB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367875" y="1651379"/>
            <a:ext cx="447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12:00 Opéra Comique Paris</a:t>
            </a:r>
            <a:endParaRPr lang="en-GB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67875" y="2223758"/>
            <a:ext cx="531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14:00 Royal Opera House Covent Garden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7875" y="2792126"/>
            <a:ext cx="511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16:00 </a:t>
            </a:r>
            <a:r>
              <a:rPr lang="en-GB" sz="2400" dirty="0" err="1"/>
              <a:t>Staatsoper</a:t>
            </a:r>
            <a:r>
              <a:rPr lang="en-GB" sz="2400" dirty="0"/>
              <a:t> Hannover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19535" y="1042110"/>
            <a:ext cx="869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18:00 Dutch National Opera Amsterdam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EB0FAC21-034C-4345-BB22-8D58C38AE6B5}"/>
              </a:ext>
            </a:extLst>
          </p:cNvPr>
          <p:cNvSpPr txBox="1"/>
          <p:nvPr/>
        </p:nvSpPr>
        <p:spPr>
          <a:xfrm>
            <a:off x="5919535" y="1625583"/>
            <a:ext cx="869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20:00 Polish National Opera Warsaw</a:t>
            </a: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752A177E-A865-F441-B153-71300DCEB152}"/>
              </a:ext>
            </a:extLst>
          </p:cNvPr>
          <p:cNvSpPr txBox="1"/>
          <p:nvPr/>
        </p:nvSpPr>
        <p:spPr>
          <a:xfrm>
            <a:off x="5919535" y="2220938"/>
            <a:ext cx="1122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22:00 Teatro Regio Parma at Festival Verdi </a:t>
            </a:r>
          </a:p>
          <a:p>
            <a:r>
              <a:rPr lang="en-GB" sz="2400" dirty="0"/>
              <a:t>            &amp; Teatro </a:t>
            </a:r>
            <a:r>
              <a:rPr lang="en-GB" sz="2400" dirty="0" err="1"/>
              <a:t>dell’Opera</a:t>
            </a:r>
            <a:r>
              <a:rPr lang="en-GB" sz="2400" dirty="0"/>
              <a:t> di Roma</a:t>
            </a:r>
          </a:p>
        </p:txBody>
      </p:sp>
      <p:pic>
        <p:nvPicPr>
          <p:cNvPr id="13" name="Picture 12" descr="Website&#10;&#10;Description automatically generated with low confidence">
            <a:extLst>
              <a:ext uri="{FF2B5EF4-FFF2-40B4-BE49-F238E27FC236}">
                <a16:creationId xmlns:a16="http://schemas.microsoft.com/office/drawing/2014/main" id="{3291FC6B-775C-214A-AD20-BE26CC426A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451" y="3253791"/>
            <a:ext cx="6440907" cy="36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9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998D6C-59C6-0A48-9C7A-6D93128455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200" y="280953"/>
            <a:ext cx="5487034" cy="3415628"/>
          </a:xfrm>
          <a:prstGeom prst="rect">
            <a:avLst/>
          </a:prstGeom>
        </p:spPr>
      </p:pic>
      <p:pic>
        <p:nvPicPr>
          <p:cNvPr id="12" name="Picture 11" descr="A person playing piano in front of a television&#10;&#10;Description automatically generated with low confidence">
            <a:extLst>
              <a:ext uri="{FF2B5EF4-FFF2-40B4-BE49-F238E27FC236}">
                <a16:creationId xmlns:a16="http://schemas.microsoft.com/office/drawing/2014/main" id="{D011F734-F83C-3449-9DF2-14E19E63D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04" y="280952"/>
            <a:ext cx="6283996" cy="3511321"/>
          </a:xfrm>
          <a:prstGeom prst="rect">
            <a:avLst/>
          </a:prstGeom>
        </p:spPr>
      </p:pic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02A9CAC-2DDA-2247-936A-6A5BCCA4A2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162" y="3775573"/>
            <a:ext cx="4955920" cy="3464339"/>
          </a:xfrm>
          <a:prstGeom prst="rect">
            <a:avLst/>
          </a:prstGeom>
        </p:spPr>
      </p:pic>
      <p:pic>
        <p:nvPicPr>
          <p:cNvPr id="16" name="Picture 15" descr="A group of people walking up a flight of stairs&#10;&#10;Description automatically generated with medium confidence">
            <a:extLst>
              <a:ext uri="{FF2B5EF4-FFF2-40B4-BE49-F238E27FC236}">
                <a16:creationId xmlns:a16="http://schemas.microsoft.com/office/drawing/2014/main" id="{61A9A9B8-BC3D-AE48-9A38-3231DC9F69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969" y="1703555"/>
            <a:ext cx="6020465" cy="4572922"/>
          </a:xfrm>
          <a:prstGeom prst="rect">
            <a:avLst/>
          </a:prstGeom>
        </p:spPr>
      </p:pic>
      <p:pic>
        <p:nvPicPr>
          <p:cNvPr id="26" name="Picture 25" descr="A building with lights on at night&#10;&#10;Description automatically generated with medium confidence">
            <a:extLst>
              <a:ext uri="{FF2B5EF4-FFF2-40B4-BE49-F238E27FC236}">
                <a16:creationId xmlns:a16="http://schemas.microsoft.com/office/drawing/2014/main" id="{308BFE70-3F65-B240-ABBC-0CF5DC97D1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434" y="1696109"/>
            <a:ext cx="6059371" cy="4292600"/>
          </a:xfrm>
          <a:prstGeom prst="rect">
            <a:avLst/>
          </a:prstGeom>
        </p:spPr>
      </p:pic>
      <p:pic>
        <p:nvPicPr>
          <p:cNvPr id="18" name="Picture 1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CFD49A6-9890-4148-B5E2-53F2925DB3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315" y="823448"/>
            <a:ext cx="5845697" cy="5526011"/>
          </a:xfrm>
          <a:prstGeom prst="rect">
            <a:avLst/>
          </a:prstGeom>
        </p:spPr>
      </p:pic>
      <p:pic>
        <p:nvPicPr>
          <p:cNvPr id="20" name="Picture 19" descr="A picture containing necktie&#10;&#10;Description automatically generated">
            <a:extLst>
              <a:ext uri="{FF2B5EF4-FFF2-40B4-BE49-F238E27FC236}">
                <a16:creationId xmlns:a16="http://schemas.microsoft.com/office/drawing/2014/main" id="{AAE9C032-8B99-D643-8F14-5F2D7428C1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01" y="1139891"/>
            <a:ext cx="7188200" cy="4724400"/>
          </a:xfrm>
          <a:prstGeom prst="rect">
            <a:avLst/>
          </a:prstGeom>
        </p:spPr>
      </p:pic>
      <p:pic>
        <p:nvPicPr>
          <p:cNvPr id="22" name="Picture 21" descr="A picture containing floor, indoor, room&#10;&#10;Description automatically generated">
            <a:extLst>
              <a:ext uri="{FF2B5EF4-FFF2-40B4-BE49-F238E27FC236}">
                <a16:creationId xmlns:a16="http://schemas.microsoft.com/office/drawing/2014/main" id="{D5958882-44BC-0B48-A18A-6C34BFDCEC2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5" y="73091"/>
            <a:ext cx="4592194" cy="6858000"/>
          </a:xfrm>
          <a:prstGeom prst="rect">
            <a:avLst/>
          </a:prstGeom>
        </p:spPr>
      </p:pic>
      <p:pic>
        <p:nvPicPr>
          <p:cNvPr id="24" name="Picture 23" descr="A picture containing indoor&#10;&#10;Description automatically generated">
            <a:extLst>
              <a:ext uri="{FF2B5EF4-FFF2-40B4-BE49-F238E27FC236}">
                <a16:creationId xmlns:a16="http://schemas.microsoft.com/office/drawing/2014/main" id="{79C901D3-D73E-3F43-BBEB-F71CF16C71A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379" y="1246846"/>
            <a:ext cx="7863579" cy="45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FDCD5AC-17BA-0F48-922C-2211365536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462" y="1360674"/>
            <a:ext cx="10028864" cy="54225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3566" y="5812767"/>
            <a:ext cx="784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</a:rPr>
              <a:t>OperaVision </a:t>
            </a:r>
          </a:p>
          <a:p>
            <a:r>
              <a:rPr lang="en-GB" sz="2400" b="1" dirty="0">
                <a:solidFill>
                  <a:srgbClr val="FFC000"/>
                </a:solidFill>
              </a:rPr>
              <a:t>- one address for the day’s programme.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8001" y="3566727"/>
            <a:ext cx="5807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C000"/>
                </a:solidFill>
              </a:rPr>
              <a:t>Promotion by Opera Europa, members and </a:t>
            </a:r>
            <a:br>
              <a:rPr lang="en-GB" sz="2400" b="1" dirty="0">
                <a:solidFill>
                  <a:srgbClr val="FFC000"/>
                </a:solidFill>
              </a:rPr>
            </a:br>
            <a:r>
              <a:rPr lang="en-GB" sz="2400" b="1" dirty="0">
                <a:solidFill>
                  <a:srgbClr val="FFC000"/>
                </a:solidFill>
              </a:rPr>
              <a:t>networks </a:t>
            </a:r>
            <a:r>
              <a:rPr lang="en-GB" sz="2400" dirty="0"/>
              <a:t>- Opera America, </a:t>
            </a:r>
            <a:r>
              <a:rPr lang="en-GB" sz="2400" dirty="0" err="1"/>
              <a:t>Ópera</a:t>
            </a:r>
            <a:r>
              <a:rPr lang="en-GB" sz="2400" dirty="0"/>
              <a:t> </a:t>
            </a:r>
            <a:r>
              <a:rPr lang="en-GB" sz="2400" dirty="0" err="1"/>
              <a:t>Latinoamérica</a:t>
            </a:r>
            <a:r>
              <a:rPr lang="en-GB" sz="2400" dirty="0"/>
              <a:t>, RESEO, FEDORA, Réunion des </a:t>
            </a:r>
            <a:r>
              <a:rPr lang="en-GB" sz="2400" dirty="0" err="1"/>
              <a:t>Opéras</a:t>
            </a:r>
            <a:r>
              <a:rPr lang="en-GB" sz="2400" dirty="0"/>
              <a:t> de France, </a:t>
            </a:r>
            <a:r>
              <a:rPr lang="en-GB" sz="2400" dirty="0" err="1"/>
              <a:t>Associazione</a:t>
            </a:r>
            <a:r>
              <a:rPr lang="en-GB" sz="2400" dirty="0"/>
              <a:t> </a:t>
            </a:r>
            <a:r>
              <a:rPr lang="en-GB" sz="2400" dirty="0" err="1"/>
              <a:t>Teatri</a:t>
            </a:r>
            <a:r>
              <a:rPr lang="en-GB" sz="2400" dirty="0"/>
              <a:t> </a:t>
            </a:r>
            <a:r>
              <a:rPr lang="en-GB" sz="2400" dirty="0" err="1"/>
              <a:t>Italiani</a:t>
            </a:r>
            <a:r>
              <a:rPr lang="en-GB" sz="2400" dirty="0"/>
              <a:t> di </a:t>
            </a:r>
            <a:r>
              <a:rPr lang="en-GB" sz="2400" dirty="0" err="1"/>
              <a:t>Tradizione</a:t>
            </a:r>
            <a:r>
              <a:rPr lang="en-GB" sz="2400" dirty="0"/>
              <a:t>, Opera UK, Association </a:t>
            </a:r>
            <a:r>
              <a:rPr lang="en-GB" sz="2400" dirty="0" err="1"/>
              <a:t>Européenne</a:t>
            </a:r>
            <a:r>
              <a:rPr lang="en-GB" sz="2400" dirty="0"/>
              <a:t> des Conservatoires</a:t>
            </a:r>
            <a:r>
              <a:rPr lang="en-GB" sz="2400" i="1" dirty="0"/>
              <a:t>, </a:t>
            </a:r>
            <a:r>
              <a:rPr lang="en-GB" sz="2400" dirty="0"/>
              <a:t>PEARLE…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3566" y="2573601"/>
            <a:ext cx="8413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FFC000"/>
                </a:solidFill>
              </a:rPr>
              <a:t>Intense social media </a:t>
            </a:r>
            <a:r>
              <a:rPr lang="fr-FR" sz="2400" b="1" dirty="0" err="1">
                <a:solidFill>
                  <a:srgbClr val="FFC000"/>
                </a:solidFill>
              </a:rPr>
              <a:t>activity</a:t>
            </a:r>
            <a:r>
              <a:rPr lang="fr-FR" sz="2400" b="1" dirty="0">
                <a:solidFill>
                  <a:srgbClr val="FFC000"/>
                </a:solidFill>
              </a:rPr>
              <a:t> </a:t>
            </a:r>
            <a:br>
              <a:rPr lang="fr-FR" sz="2400" b="1" dirty="0">
                <a:solidFill>
                  <a:srgbClr val="FFC000"/>
                </a:solidFill>
              </a:rPr>
            </a:br>
            <a:r>
              <a:rPr lang="fr-FR" sz="2400" dirty="0"/>
              <a:t>- </a:t>
            </a:r>
            <a:r>
              <a:rPr lang="fr-FR" sz="2400" dirty="0" err="1"/>
              <a:t>from</a:t>
            </a:r>
            <a:r>
              <a:rPr lang="fr-FR" sz="2400" dirty="0"/>
              <a:t> Sunday 17/10</a:t>
            </a:r>
            <a:endParaRPr lang="en-GB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288001" y="1896178"/>
            <a:ext cx="640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FFC000"/>
                </a:solidFill>
              </a:rPr>
              <a:t>E-mailings to OV 30K </a:t>
            </a:r>
            <a:r>
              <a:rPr lang="fr-FR" sz="2400" b="1" dirty="0" err="1">
                <a:solidFill>
                  <a:srgbClr val="FFC000"/>
                </a:solidFill>
              </a:rPr>
              <a:t>subscribers</a:t>
            </a:r>
            <a:endParaRPr lang="en-GB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88001" y="1166761"/>
            <a:ext cx="10636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C000"/>
                </a:solidFill>
              </a:rPr>
              <a:t>Cultural media campaign</a:t>
            </a:r>
            <a:endParaRPr lang="en-GB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13566" y="351835"/>
            <a:ext cx="7827304" cy="657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</a:rPr>
              <a:t>Communication – </a:t>
            </a:r>
            <a:r>
              <a:rPr lang="en-US" sz="3200" b="1" dirty="0" err="1">
                <a:solidFill>
                  <a:srgbClr val="000000"/>
                </a:solidFill>
              </a:rPr>
              <a:t>OperaVision’s</a:t>
            </a:r>
            <a:r>
              <a:rPr lang="en-US" sz="3200" b="1" dirty="0">
                <a:solidFill>
                  <a:srgbClr val="000000"/>
                </a:solidFill>
              </a:rPr>
              <a:t> contribution</a:t>
            </a:r>
          </a:p>
        </p:txBody>
      </p:sp>
    </p:spTree>
    <p:extLst>
      <p:ext uri="{BB962C8B-B14F-4D97-AF65-F5344CB8AC3E}">
        <p14:creationId xmlns:p14="http://schemas.microsoft.com/office/powerpoint/2010/main" val="13682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384</Words>
  <Application>Microsoft Macintosh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Montpellier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O'Shaughnessy</dc:creator>
  <cp:lastModifiedBy>Luke O'Shaughnessy</cp:lastModifiedBy>
  <cp:revision>52</cp:revision>
  <cp:lastPrinted>2021-04-27T06:21:02Z</cp:lastPrinted>
  <dcterms:created xsi:type="dcterms:W3CDTF">2021-01-17T20:27:00Z</dcterms:created>
  <dcterms:modified xsi:type="dcterms:W3CDTF">2021-09-28T04:00:52Z</dcterms:modified>
</cp:coreProperties>
</file>